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D805BDD-7F77-46F8-B1A8-343925830583}">
          <p14:sldIdLst>
            <p14:sldId id="256"/>
            <p14:sldId id="257"/>
            <p14:sldId id="258"/>
            <p14:sldId id="261"/>
            <p14:sldId id="260"/>
            <p14:sldId id="262"/>
            <p14:sldId id="263"/>
            <p14:sldId id="264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1520" y="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26D31B-934D-4E48-A874-DF5621EE2621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92C9DE-0442-41AF-94E6-E0A00F122558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2400" i="1" dirty="0">
              <a:latin typeface="Arial Rounded MT Bold" pitchFamily="34" charset="0"/>
            </a:rPr>
            <a:t>Fuel Rods</a:t>
          </a:r>
        </a:p>
      </dgm:t>
    </dgm:pt>
    <dgm:pt modelId="{665E54C3-C8B2-4A90-843B-2B9896F2F5CA}" type="parTrans" cxnId="{BEFF7868-77D1-4D76-B3A7-3167A165CB2E}">
      <dgm:prSet/>
      <dgm:spPr/>
      <dgm:t>
        <a:bodyPr/>
        <a:lstStyle/>
        <a:p>
          <a:endParaRPr lang="en-US"/>
        </a:p>
      </dgm:t>
    </dgm:pt>
    <dgm:pt modelId="{6D103062-4D20-4AC9-85C2-3C3A0E8D14A6}" type="sibTrans" cxnId="{BEFF7868-77D1-4D76-B3A7-3167A165CB2E}">
      <dgm:prSet/>
      <dgm:spPr>
        <a:ln>
          <a:solidFill>
            <a:schemeClr val="bg1">
              <a:alpha val="90000"/>
            </a:schemeClr>
          </a:solidFill>
        </a:ln>
      </dgm:spPr>
      <dgm:t>
        <a:bodyPr/>
        <a:lstStyle/>
        <a:p>
          <a:endParaRPr lang="en-US"/>
        </a:p>
      </dgm:t>
    </dgm:pt>
    <dgm:pt modelId="{804381C7-5846-4A97-B3CA-1A9B0238DD45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sz="1500" dirty="0">
              <a:solidFill>
                <a:schemeClr val="bg1"/>
              </a:solidFill>
            </a:rPr>
            <a:t>Known as Nuclear Fuel for which Nuclear Reactions take places.</a:t>
          </a:r>
        </a:p>
      </dgm:t>
    </dgm:pt>
    <dgm:pt modelId="{EC7BDBBC-86AB-47E3-80D7-0C983625DF1C}" type="parTrans" cxnId="{63688B9B-FA59-4DB6-B457-4917FC857904}">
      <dgm:prSet/>
      <dgm:spPr/>
      <dgm:t>
        <a:bodyPr/>
        <a:lstStyle/>
        <a:p>
          <a:endParaRPr lang="en-US"/>
        </a:p>
      </dgm:t>
    </dgm:pt>
    <dgm:pt modelId="{BB2C02DE-77EF-46EB-9B8F-C6017D3DE6A7}" type="sibTrans" cxnId="{63688B9B-FA59-4DB6-B457-4917FC857904}">
      <dgm:prSet/>
      <dgm:spPr/>
      <dgm:t>
        <a:bodyPr/>
        <a:lstStyle/>
        <a:p>
          <a:endParaRPr lang="en-US"/>
        </a:p>
      </dgm:t>
    </dgm:pt>
    <dgm:pt modelId="{54D20111-185F-4160-B8EC-C6E6C275B5C2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sz="1500" dirty="0">
              <a:solidFill>
                <a:schemeClr val="bg1"/>
              </a:solidFill>
            </a:rPr>
            <a:t>Contains : Uranium Dioxide + Uranium-235 Isotope.</a:t>
          </a:r>
        </a:p>
      </dgm:t>
    </dgm:pt>
    <dgm:pt modelId="{0DF9F403-DF62-42D2-B1BE-C7FE647EE3BA}" type="parTrans" cxnId="{61BF2F73-B31B-422E-86A6-A10220C317E9}">
      <dgm:prSet/>
      <dgm:spPr/>
      <dgm:t>
        <a:bodyPr/>
        <a:lstStyle/>
        <a:p>
          <a:endParaRPr lang="en-US"/>
        </a:p>
      </dgm:t>
    </dgm:pt>
    <dgm:pt modelId="{962C91EB-90F9-4D38-8843-56152AD3C168}" type="sibTrans" cxnId="{61BF2F73-B31B-422E-86A6-A10220C317E9}">
      <dgm:prSet/>
      <dgm:spPr/>
      <dgm:t>
        <a:bodyPr/>
        <a:lstStyle/>
        <a:p>
          <a:endParaRPr lang="en-US"/>
        </a:p>
      </dgm:t>
    </dgm:pt>
    <dgm:pt modelId="{6D1D9896-085E-426F-9EB1-66408F6C15C4}">
      <dgm:prSet phldrT="[Text]" custT="1"/>
      <dgm:spPr>
        <a:ln>
          <a:solidFill>
            <a:schemeClr val="bg1"/>
          </a:solidFill>
        </a:ln>
      </dgm:spPr>
      <dgm:t>
        <a:bodyPr/>
        <a:lstStyle/>
        <a:p>
          <a:r>
            <a:rPr lang="en-US" sz="2400" i="1" dirty="0">
              <a:latin typeface="Arial Rounded MT Bold" pitchFamily="34" charset="0"/>
            </a:rPr>
            <a:t>Control Rods</a:t>
          </a:r>
        </a:p>
      </dgm:t>
    </dgm:pt>
    <dgm:pt modelId="{A358D1E4-80AA-4212-A113-0208FE33D3EA}" type="parTrans" cxnId="{1D8DD2DE-E95D-40A9-8487-7FDE616AA32A}">
      <dgm:prSet/>
      <dgm:spPr/>
      <dgm:t>
        <a:bodyPr/>
        <a:lstStyle/>
        <a:p>
          <a:endParaRPr lang="en-US"/>
        </a:p>
      </dgm:t>
    </dgm:pt>
    <dgm:pt modelId="{DD9C0AF9-0FE6-49B2-B6A7-D5A47A4F0BA0}" type="sibTrans" cxnId="{1D8DD2DE-E95D-40A9-8487-7FDE616AA32A}">
      <dgm:prSet/>
      <dgm:spPr>
        <a:ln>
          <a:solidFill>
            <a:srgbClr val="C00000">
              <a:alpha val="90000"/>
            </a:srgbClr>
          </a:solidFill>
        </a:ln>
      </dgm:spPr>
      <dgm:t>
        <a:bodyPr/>
        <a:lstStyle/>
        <a:p>
          <a:endParaRPr lang="en-US"/>
        </a:p>
      </dgm:t>
    </dgm:pt>
    <dgm:pt modelId="{5DDC0DF0-3E86-422F-9A68-0C218B44A31A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sz="1500" dirty="0">
              <a:solidFill>
                <a:schemeClr val="bg1"/>
              </a:solidFill>
            </a:rPr>
            <a:t>Uses to slow down the reaction rate of Uranium-235 Fission Reaction.</a:t>
          </a:r>
        </a:p>
      </dgm:t>
    </dgm:pt>
    <dgm:pt modelId="{11F305C0-8D0D-4C2B-8722-0BF2F72420AA}" type="parTrans" cxnId="{EDA3AD54-EB7F-4990-A150-7D6C642DA644}">
      <dgm:prSet/>
      <dgm:spPr/>
      <dgm:t>
        <a:bodyPr/>
        <a:lstStyle/>
        <a:p>
          <a:endParaRPr lang="en-US"/>
        </a:p>
      </dgm:t>
    </dgm:pt>
    <dgm:pt modelId="{E9218BC8-4654-4C34-AE57-90778D0FDDCC}" type="sibTrans" cxnId="{EDA3AD54-EB7F-4990-A150-7D6C642DA644}">
      <dgm:prSet/>
      <dgm:spPr/>
      <dgm:t>
        <a:bodyPr/>
        <a:lstStyle/>
        <a:p>
          <a:endParaRPr lang="en-US"/>
        </a:p>
      </dgm:t>
    </dgm:pt>
    <dgm:pt modelId="{88FFF5B4-673F-4B1B-8416-521B724C1807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sz="1500" dirty="0">
              <a:solidFill>
                <a:schemeClr val="bg1"/>
              </a:solidFill>
            </a:rPr>
            <a:t>Contains : Boron Carbide (Absorbs Extra Neutrons) </a:t>
          </a:r>
        </a:p>
      </dgm:t>
    </dgm:pt>
    <dgm:pt modelId="{B00D299A-5651-4C6B-8C55-F76F8CAABC51}" type="parTrans" cxnId="{07EBA7A1-EB74-4AAD-8DF4-F3E282509B8A}">
      <dgm:prSet/>
      <dgm:spPr/>
      <dgm:t>
        <a:bodyPr/>
        <a:lstStyle/>
        <a:p>
          <a:endParaRPr lang="en-US"/>
        </a:p>
      </dgm:t>
    </dgm:pt>
    <dgm:pt modelId="{D4F21CE5-9B4D-4CDF-8033-1631A1FF9C48}" type="sibTrans" cxnId="{07EBA7A1-EB74-4AAD-8DF4-F3E282509B8A}">
      <dgm:prSet/>
      <dgm:spPr/>
      <dgm:t>
        <a:bodyPr/>
        <a:lstStyle/>
        <a:p>
          <a:endParaRPr lang="en-US"/>
        </a:p>
      </dgm:t>
    </dgm:pt>
    <dgm:pt modelId="{3316B686-29A7-4882-95F5-0D2DC9CC8A06}">
      <dgm:prSet phldrT="[Text]"/>
      <dgm:spPr>
        <a:ln>
          <a:solidFill>
            <a:srgbClr val="FF0000"/>
          </a:solidFill>
        </a:ln>
      </dgm:spPr>
      <dgm:t>
        <a:bodyPr/>
        <a:lstStyle/>
        <a:p>
          <a:r>
            <a:rPr lang="en-US" sz="2100" i="1" dirty="0">
              <a:latin typeface="Arial Rounded MT Bold" pitchFamily="34" charset="0"/>
            </a:rPr>
            <a:t>Moderator (RBMK-1000 Reactor)</a:t>
          </a:r>
        </a:p>
      </dgm:t>
    </dgm:pt>
    <dgm:pt modelId="{F60EB32D-991F-4503-B7A6-61AF59F2AAF8}" type="parTrans" cxnId="{E29D5BEE-1AC7-4D9F-8816-53BA2046D669}">
      <dgm:prSet/>
      <dgm:spPr/>
      <dgm:t>
        <a:bodyPr/>
        <a:lstStyle/>
        <a:p>
          <a:endParaRPr lang="en-US"/>
        </a:p>
      </dgm:t>
    </dgm:pt>
    <dgm:pt modelId="{0C108B54-045A-409D-87D7-80AE7B8A30EF}" type="sibTrans" cxnId="{E29D5BEE-1AC7-4D9F-8816-53BA2046D669}">
      <dgm:prSet/>
      <dgm:spPr/>
      <dgm:t>
        <a:bodyPr/>
        <a:lstStyle/>
        <a:p>
          <a:endParaRPr lang="en-US"/>
        </a:p>
      </dgm:t>
    </dgm:pt>
    <dgm:pt modelId="{241F4247-D8FA-4150-9CE4-4B413A20C007}">
      <dgm:prSet phldrT="[Text]"/>
      <dgm:spPr>
        <a:ln>
          <a:solidFill>
            <a:srgbClr val="FF0000"/>
          </a:solidFill>
        </a:ln>
      </dgm:spPr>
      <dgm:t>
        <a:bodyPr/>
        <a:lstStyle/>
        <a:p>
          <a:r>
            <a:rPr lang="en-US" sz="1600" dirty="0">
              <a:solidFill>
                <a:schemeClr val="bg1"/>
              </a:solidFill>
            </a:rPr>
            <a:t>Uses to Speed up the Fission Reaction.</a:t>
          </a:r>
        </a:p>
      </dgm:t>
    </dgm:pt>
    <dgm:pt modelId="{86DE4CED-9246-42FE-8C2E-C9D34B78BDBE}" type="parTrans" cxnId="{2447385F-9691-4CE2-898A-3E4712860C22}">
      <dgm:prSet/>
      <dgm:spPr/>
      <dgm:t>
        <a:bodyPr/>
        <a:lstStyle/>
        <a:p>
          <a:endParaRPr lang="en-US"/>
        </a:p>
      </dgm:t>
    </dgm:pt>
    <dgm:pt modelId="{7C380179-4B79-42A2-B0A5-77984ACEB2D7}" type="sibTrans" cxnId="{2447385F-9691-4CE2-898A-3E4712860C22}">
      <dgm:prSet/>
      <dgm:spPr/>
      <dgm:t>
        <a:bodyPr/>
        <a:lstStyle/>
        <a:p>
          <a:endParaRPr lang="en-US"/>
        </a:p>
      </dgm:t>
    </dgm:pt>
    <dgm:pt modelId="{2413A34A-E025-4CE9-90B3-D492139798E7}">
      <dgm:prSet phldrT="[Text]" custT="1"/>
      <dgm:spPr>
        <a:ln>
          <a:solidFill>
            <a:srgbClr val="FF0000"/>
          </a:solidFill>
        </a:ln>
      </dgm:spPr>
      <dgm:t>
        <a:bodyPr/>
        <a:lstStyle/>
        <a:p>
          <a:r>
            <a:rPr lang="en-US" sz="1600" dirty="0">
              <a:solidFill>
                <a:schemeClr val="bg1"/>
              </a:solidFill>
            </a:rPr>
            <a:t>Contains : Graphite Blocks. </a:t>
          </a:r>
          <a:r>
            <a:rPr lang="en-US" sz="3200" dirty="0">
              <a:solidFill>
                <a:srgbClr val="FF0000"/>
              </a:solidFill>
            </a:rPr>
            <a:t>(FAULT)</a:t>
          </a:r>
        </a:p>
      </dgm:t>
    </dgm:pt>
    <dgm:pt modelId="{5D32F2E7-9D67-453B-B194-D0D7F8A39F8B}" type="parTrans" cxnId="{FA171832-5978-4EDD-8A7F-BACB570C057F}">
      <dgm:prSet/>
      <dgm:spPr/>
      <dgm:t>
        <a:bodyPr/>
        <a:lstStyle/>
        <a:p>
          <a:endParaRPr lang="en-US"/>
        </a:p>
      </dgm:t>
    </dgm:pt>
    <dgm:pt modelId="{A50210EE-B10D-4CA4-B66A-974C5A807948}" type="sibTrans" cxnId="{FA171832-5978-4EDD-8A7F-BACB570C057F}">
      <dgm:prSet/>
      <dgm:spPr/>
      <dgm:t>
        <a:bodyPr/>
        <a:lstStyle/>
        <a:p>
          <a:endParaRPr lang="en-US"/>
        </a:p>
      </dgm:t>
    </dgm:pt>
    <dgm:pt modelId="{92B3F55D-845E-4976-B73E-22FA281E7D91}" type="pres">
      <dgm:prSet presAssocID="{1626D31B-934D-4E48-A874-DF5621EE2621}" presName="outerComposite" presStyleCnt="0">
        <dgm:presLayoutVars>
          <dgm:chMax val="5"/>
          <dgm:dir/>
          <dgm:resizeHandles val="exact"/>
        </dgm:presLayoutVars>
      </dgm:prSet>
      <dgm:spPr/>
    </dgm:pt>
    <dgm:pt modelId="{85C6B55C-CE99-4B81-B5B3-7F2A9BDE8F17}" type="pres">
      <dgm:prSet presAssocID="{1626D31B-934D-4E48-A874-DF5621EE2621}" presName="dummyMaxCanvas" presStyleCnt="0">
        <dgm:presLayoutVars/>
      </dgm:prSet>
      <dgm:spPr/>
    </dgm:pt>
    <dgm:pt modelId="{5C0A4185-93DA-427E-9520-C0AC2573FE38}" type="pres">
      <dgm:prSet presAssocID="{1626D31B-934D-4E48-A874-DF5621EE2621}" presName="ThreeNodes_1" presStyleLbl="node1" presStyleIdx="0" presStyleCnt="3">
        <dgm:presLayoutVars>
          <dgm:bulletEnabled val="1"/>
        </dgm:presLayoutVars>
      </dgm:prSet>
      <dgm:spPr/>
    </dgm:pt>
    <dgm:pt modelId="{3D5566ED-2D02-436B-AFF3-8D9CF3308179}" type="pres">
      <dgm:prSet presAssocID="{1626D31B-934D-4E48-A874-DF5621EE2621}" presName="ThreeNodes_2" presStyleLbl="node1" presStyleIdx="1" presStyleCnt="3">
        <dgm:presLayoutVars>
          <dgm:bulletEnabled val="1"/>
        </dgm:presLayoutVars>
      </dgm:prSet>
      <dgm:spPr/>
    </dgm:pt>
    <dgm:pt modelId="{C28B86A9-256B-4E81-B9F8-3F5BB6A280E3}" type="pres">
      <dgm:prSet presAssocID="{1626D31B-934D-4E48-A874-DF5621EE2621}" presName="ThreeNodes_3" presStyleLbl="node1" presStyleIdx="2" presStyleCnt="3">
        <dgm:presLayoutVars>
          <dgm:bulletEnabled val="1"/>
        </dgm:presLayoutVars>
      </dgm:prSet>
      <dgm:spPr/>
    </dgm:pt>
    <dgm:pt modelId="{2527975D-0AB5-4965-9917-23C79F21FE01}" type="pres">
      <dgm:prSet presAssocID="{1626D31B-934D-4E48-A874-DF5621EE2621}" presName="ThreeConn_1-2" presStyleLbl="fgAccFollowNode1" presStyleIdx="0" presStyleCnt="2">
        <dgm:presLayoutVars>
          <dgm:bulletEnabled val="1"/>
        </dgm:presLayoutVars>
      </dgm:prSet>
      <dgm:spPr/>
    </dgm:pt>
    <dgm:pt modelId="{81E32BF5-C256-4248-A063-1E8A0DF7F60B}" type="pres">
      <dgm:prSet presAssocID="{1626D31B-934D-4E48-A874-DF5621EE2621}" presName="ThreeConn_2-3" presStyleLbl="fgAccFollowNode1" presStyleIdx="1" presStyleCnt="2">
        <dgm:presLayoutVars>
          <dgm:bulletEnabled val="1"/>
        </dgm:presLayoutVars>
      </dgm:prSet>
      <dgm:spPr/>
    </dgm:pt>
    <dgm:pt modelId="{206339B7-D012-414C-BC4F-001094DCCA87}" type="pres">
      <dgm:prSet presAssocID="{1626D31B-934D-4E48-A874-DF5621EE2621}" presName="ThreeNodes_1_text" presStyleLbl="node1" presStyleIdx="2" presStyleCnt="3">
        <dgm:presLayoutVars>
          <dgm:bulletEnabled val="1"/>
        </dgm:presLayoutVars>
      </dgm:prSet>
      <dgm:spPr/>
    </dgm:pt>
    <dgm:pt modelId="{687C51C5-8D0F-4390-93C3-49F176584DAB}" type="pres">
      <dgm:prSet presAssocID="{1626D31B-934D-4E48-A874-DF5621EE2621}" presName="ThreeNodes_2_text" presStyleLbl="node1" presStyleIdx="2" presStyleCnt="3">
        <dgm:presLayoutVars>
          <dgm:bulletEnabled val="1"/>
        </dgm:presLayoutVars>
      </dgm:prSet>
      <dgm:spPr/>
    </dgm:pt>
    <dgm:pt modelId="{B4EFAD07-184E-4051-A224-CC893789B291}" type="pres">
      <dgm:prSet presAssocID="{1626D31B-934D-4E48-A874-DF5621EE2621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AD610408-F2C5-4915-B0FB-36AB232C5C0E}" type="presOf" srcId="{804381C7-5846-4A97-B3CA-1A9B0238DD45}" destId="{5C0A4185-93DA-427E-9520-C0AC2573FE38}" srcOrd="0" destOrd="1" presId="urn:microsoft.com/office/officeart/2005/8/layout/vProcess5"/>
    <dgm:cxn modelId="{D45D1D12-BFE5-40ED-82D4-C23B8641F6F9}" type="presOf" srcId="{54D20111-185F-4160-B8EC-C6E6C275B5C2}" destId="{206339B7-D012-414C-BC4F-001094DCCA87}" srcOrd="1" destOrd="2" presId="urn:microsoft.com/office/officeart/2005/8/layout/vProcess5"/>
    <dgm:cxn modelId="{9837941A-ED4A-42EC-AADE-F1AE3A497E61}" type="presOf" srcId="{5DDC0DF0-3E86-422F-9A68-0C218B44A31A}" destId="{687C51C5-8D0F-4390-93C3-49F176584DAB}" srcOrd="1" destOrd="1" presId="urn:microsoft.com/office/officeart/2005/8/layout/vProcess5"/>
    <dgm:cxn modelId="{CEB8F928-E26E-4E54-B277-5D11E4B089B4}" type="presOf" srcId="{241F4247-D8FA-4150-9CE4-4B413A20C007}" destId="{B4EFAD07-184E-4051-A224-CC893789B291}" srcOrd="1" destOrd="1" presId="urn:microsoft.com/office/officeart/2005/8/layout/vProcess5"/>
    <dgm:cxn modelId="{FA171832-5978-4EDD-8A7F-BACB570C057F}" srcId="{3316B686-29A7-4882-95F5-0D2DC9CC8A06}" destId="{2413A34A-E025-4CE9-90B3-D492139798E7}" srcOrd="1" destOrd="0" parTransId="{5D32F2E7-9D67-453B-B194-D0D7F8A39F8B}" sibTransId="{A50210EE-B10D-4CA4-B66A-974C5A807948}"/>
    <dgm:cxn modelId="{A5EE6939-592A-4288-B44A-32A2599C3C6E}" type="presOf" srcId="{88FFF5B4-673F-4B1B-8416-521B724C1807}" destId="{3D5566ED-2D02-436B-AFF3-8D9CF3308179}" srcOrd="0" destOrd="2" presId="urn:microsoft.com/office/officeart/2005/8/layout/vProcess5"/>
    <dgm:cxn modelId="{0DA4303D-81E2-43BA-95FB-CE89DA470161}" type="presOf" srcId="{DD9C0AF9-0FE6-49B2-B6A7-D5A47A4F0BA0}" destId="{81E32BF5-C256-4248-A063-1E8A0DF7F60B}" srcOrd="0" destOrd="0" presId="urn:microsoft.com/office/officeart/2005/8/layout/vProcess5"/>
    <dgm:cxn modelId="{2447385F-9691-4CE2-898A-3E4712860C22}" srcId="{3316B686-29A7-4882-95F5-0D2DC9CC8A06}" destId="{241F4247-D8FA-4150-9CE4-4B413A20C007}" srcOrd="0" destOrd="0" parTransId="{86DE4CED-9246-42FE-8C2E-C9D34B78BDBE}" sibTransId="{7C380179-4B79-42A2-B0A5-77984ACEB2D7}"/>
    <dgm:cxn modelId="{BEFF7868-77D1-4D76-B3A7-3167A165CB2E}" srcId="{1626D31B-934D-4E48-A874-DF5621EE2621}" destId="{3C92C9DE-0442-41AF-94E6-E0A00F122558}" srcOrd="0" destOrd="0" parTransId="{665E54C3-C8B2-4A90-843B-2B9896F2F5CA}" sibTransId="{6D103062-4D20-4AC9-85C2-3C3A0E8D14A6}"/>
    <dgm:cxn modelId="{61BF2F73-B31B-422E-86A6-A10220C317E9}" srcId="{3C92C9DE-0442-41AF-94E6-E0A00F122558}" destId="{54D20111-185F-4160-B8EC-C6E6C275B5C2}" srcOrd="1" destOrd="0" parTransId="{0DF9F403-DF62-42D2-B1BE-C7FE647EE3BA}" sibTransId="{962C91EB-90F9-4D38-8843-56152AD3C168}"/>
    <dgm:cxn modelId="{EDA3AD54-EB7F-4990-A150-7D6C642DA644}" srcId="{6D1D9896-085E-426F-9EB1-66408F6C15C4}" destId="{5DDC0DF0-3E86-422F-9A68-0C218B44A31A}" srcOrd="0" destOrd="0" parTransId="{11F305C0-8D0D-4C2B-8722-0BF2F72420AA}" sibTransId="{E9218BC8-4654-4C34-AE57-90778D0FDDCC}"/>
    <dgm:cxn modelId="{626AE659-E7C0-4029-8976-D59FD43D4989}" type="presOf" srcId="{2413A34A-E025-4CE9-90B3-D492139798E7}" destId="{C28B86A9-256B-4E81-B9F8-3F5BB6A280E3}" srcOrd="0" destOrd="2" presId="urn:microsoft.com/office/officeart/2005/8/layout/vProcess5"/>
    <dgm:cxn modelId="{7413A884-8484-4EC2-87B8-2F02963D8235}" type="presOf" srcId="{6D1D9896-085E-426F-9EB1-66408F6C15C4}" destId="{3D5566ED-2D02-436B-AFF3-8D9CF3308179}" srcOrd="0" destOrd="0" presId="urn:microsoft.com/office/officeart/2005/8/layout/vProcess5"/>
    <dgm:cxn modelId="{905EB392-A068-4192-8D55-5E64894519C0}" type="presOf" srcId="{804381C7-5846-4A97-B3CA-1A9B0238DD45}" destId="{206339B7-D012-414C-BC4F-001094DCCA87}" srcOrd="1" destOrd="1" presId="urn:microsoft.com/office/officeart/2005/8/layout/vProcess5"/>
    <dgm:cxn modelId="{AE8E189A-A3BC-430A-ABED-1CFB4C0BF182}" type="presOf" srcId="{88FFF5B4-673F-4B1B-8416-521B724C1807}" destId="{687C51C5-8D0F-4390-93C3-49F176584DAB}" srcOrd="1" destOrd="2" presId="urn:microsoft.com/office/officeart/2005/8/layout/vProcess5"/>
    <dgm:cxn modelId="{63688B9B-FA59-4DB6-B457-4917FC857904}" srcId="{3C92C9DE-0442-41AF-94E6-E0A00F122558}" destId="{804381C7-5846-4A97-B3CA-1A9B0238DD45}" srcOrd="0" destOrd="0" parTransId="{EC7BDBBC-86AB-47E3-80D7-0C983625DF1C}" sibTransId="{BB2C02DE-77EF-46EB-9B8F-C6017D3DE6A7}"/>
    <dgm:cxn modelId="{91F04E9F-FC2F-48EC-A7F9-D1EFAED89320}" type="presOf" srcId="{3C92C9DE-0442-41AF-94E6-E0A00F122558}" destId="{5C0A4185-93DA-427E-9520-C0AC2573FE38}" srcOrd="0" destOrd="0" presId="urn:microsoft.com/office/officeart/2005/8/layout/vProcess5"/>
    <dgm:cxn modelId="{07EBA7A1-EB74-4AAD-8DF4-F3E282509B8A}" srcId="{6D1D9896-085E-426F-9EB1-66408F6C15C4}" destId="{88FFF5B4-673F-4B1B-8416-521B724C1807}" srcOrd="1" destOrd="0" parTransId="{B00D299A-5651-4C6B-8C55-F76F8CAABC51}" sibTransId="{D4F21CE5-9B4D-4CDF-8033-1631A1FF9C48}"/>
    <dgm:cxn modelId="{0875D0AD-E2A9-46EC-8CE8-2E3AC6C825AA}" type="presOf" srcId="{2413A34A-E025-4CE9-90B3-D492139798E7}" destId="{B4EFAD07-184E-4051-A224-CC893789B291}" srcOrd="1" destOrd="2" presId="urn:microsoft.com/office/officeart/2005/8/layout/vProcess5"/>
    <dgm:cxn modelId="{BE5C77B1-4A76-428F-B291-A0B07010D215}" type="presOf" srcId="{241F4247-D8FA-4150-9CE4-4B413A20C007}" destId="{C28B86A9-256B-4E81-B9F8-3F5BB6A280E3}" srcOrd="0" destOrd="1" presId="urn:microsoft.com/office/officeart/2005/8/layout/vProcess5"/>
    <dgm:cxn modelId="{661A21B2-1E3F-4D87-9277-752E12BF33C3}" type="presOf" srcId="{3316B686-29A7-4882-95F5-0D2DC9CC8A06}" destId="{B4EFAD07-184E-4051-A224-CC893789B291}" srcOrd="1" destOrd="0" presId="urn:microsoft.com/office/officeart/2005/8/layout/vProcess5"/>
    <dgm:cxn modelId="{FA03AAB8-7AE9-4B4B-85A1-A2DCDF8B401F}" type="presOf" srcId="{6D1D9896-085E-426F-9EB1-66408F6C15C4}" destId="{687C51C5-8D0F-4390-93C3-49F176584DAB}" srcOrd="1" destOrd="0" presId="urn:microsoft.com/office/officeart/2005/8/layout/vProcess5"/>
    <dgm:cxn modelId="{186719BB-FBB2-49ED-B393-EEDA5FD085AC}" type="presOf" srcId="{54D20111-185F-4160-B8EC-C6E6C275B5C2}" destId="{5C0A4185-93DA-427E-9520-C0AC2573FE38}" srcOrd="0" destOrd="2" presId="urn:microsoft.com/office/officeart/2005/8/layout/vProcess5"/>
    <dgm:cxn modelId="{22A20DCA-7211-4428-8976-F5C51E1786C6}" type="presOf" srcId="{6D103062-4D20-4AC9-85C2-3C3A0E8D14A6}" destId="{2527975D-0AB5-4965-9917-23C79F21FE01}" srcOrd="0" destOrd="0" presId="urn:microsoft.com/office/officeart/2005/8/layout/vProcess5"/>
    <dgm:cxn modelId="{CD367FD8-35BE-488C-983D-A6766FC4397A}" type="presOf" srcId="{5DDC0DF0-3E86-422F-9A68-0C218B44A31A}" destId="{3D5566ED-2D02-436B-AFF3-8D9CF3308179}" srcOrd="0" destOrd="1" presId="urn:microsoft.com/office/officeart/2005/8/layout/vProcess5"/>
    <dgm:cxn modelId="{1D8DD2DE-E95D-40A9-8487-7FDE616AA32A}" srcId="{1626D31B-934D-4E48-A874-DF5621EE2621}" destId="{6D1D9896-085E-426F-9EB1-66408F6C15C4}" srcOrd="1" destOrd="0" parTransId="{A358D1E4-80AA-4212-A113-0208FE33D3EA}" sibTransId="{DD9C0AF9-0FE6-49B2-B6A7-D5A47A4F0BA0}"/>
    <dgm:cxn modelId="{076681E8-674E-42F4-B2EF-42C88E4674D2}" type="presOf" srcId="{1626D31B-934D-4E48-A874-DF5621EE2621}" destId="{92B3F55D-845E-4976-B73E-22FA281E7D91}" srcOrd="0" destOrd="0" presId="urn:microsoft.com/office/officeart/2005/8/layout/vProcess5"/>
    <dgm:cxn modelId="{8E5BCCE8-9F25-46A4-A0A3-5370967878EE}" type="presOf" srcId="{3C92C9DE-0442-41AF-94E6-E0A00F122558}" destId="{206339B7-D012-414C-BC4F-001094DCCA87}" srcOrd="1" destOrd="0" presId="urn:microsoft.com/office/officeart/2005/8/layout/vProcess5"/>
    <dgm:cxn modelId="{476E36EC-F069-438E-812A-4B956A1E4D38}" type="presOf" srcId="{3316B686-29A7-4882-95F5-0D2DC9CC8A06}" destId="{C28B86A9-256B-4E81-B9F8-3F5BB6A280E3}" srcOrd="0" destOrd="0" presId="urn:microsoft.com/office/officeart/2005/8/layout/vProcess5"/>
    <dgm:cxn modelId="{E29D5BEE-1AC7-4D9F-8816-53BA2046D669}" srcId="{1626D31B-934D-4E48-A874-DF5621EE2621}" destId="{3316B686-29A7-4882-95F5-0D2DC9CC8A06}" srcOrd="2" destOrd="0" parTransId="{F60EB32D-991F-4503-B7A6-61AF59F2AAF8}" sibTransId="{0C108B54-045A-409D-87D7-80AE7B8A30EF}"/>
    <dgm:cxn modelId="{0E9AE511-5F99-465E-9503-7ED9E5CB2E94}" type="presParOf" srcId="{92B3F55D-845E-4976-B73E-22FA281E7D91}" destId="{85C6B55C-CE99-4B81-B5B3-7F2A9BDE8F17}" srcOrd="0" destOrd="0" presId="urn:microsoft.com/office/officeart/2005/8/layout/vProcess5"/>
    <dgm:cxn modelId="{E656E8CC-9004-453B-8D77-D0206C29E8F6}" type="presParOf" srcId="{92B3F55D-845E-4976-B73E-22FA281E7D91}" destId="{5C0A4185-93DA-427E-9520-C0AC2573FE38}" srcOrd="1" destOrd="0" presId="urn:microsoft.com/office/officeart/2005/8/layout/vProcess5"/>
    <dgm:cxn modelId="{173011E3-E367-4F41-A964-B63BE8F06824}" type="presParOf" srcId="{92B3F55D-845E-4976-B73E-22FA281E7D91}" destId="{3D5566ED-2D02-436B-AFF3-8D9CF3308179}" srcOrd="2" destOrd="0" presId="urn:microsoft.com/office/officeart/2005/8/layout/vProcess5"/>
    <dgm:cxn modelId="{5EB19FCA-4427-4E18-AAD0-4021A3452009}" type="presParOf" srcId="{92B3F55D-845E-4976-B73E-22FA281E7D91}" destId="{C28B86A9-256B-4E81-B9F8-3F5BB6A280E3}" srcOrd="3" destOrd="0" presId="urn:microsoft.com/office/officeart/2005/8/layout/vProcess5"/>
    <dgm:cxn modelId="{143E7344-33BA-4736-B709-0AFEADFA1297}" type="presParOf" srcId="{92B3F55D-845E-4976-B73E-22FA281E7D91}" destId="{2527975D-0AB5-4965-9917-23C79F21FE01}" srcOrd="4" destOrd="0" presId="urn:microsoft.com/office/officeart/2005/8/layout/vProcess5"/>
    <dgm:cxn modelId="{DBA70406-30DC-41AD-9F9E-01B36E0E1C12}" type="presParOf" srcId="{92B3F55D-845E-4976-B73E-22FA281E7D91}" destId="{81E32BF5-C256-4248-A063-1E8A0DF7F60B}" srcOrd="5" destOrd="0" presId="urn:microsoft.com/office/officeart/2005/8/layout/vProcess5"/>
    <dgm:cxn modelId="{49C9B854-3756-450A-9C72-39392EBE55E5}" type="presParOf" srcId="{92B3F55D-845E-4976-B73E-22FA281E7D91}" destId="{206339B7-D012-414C-BC4F-001094DCCA87}" srcOrd="6" destOrd="0" presId="urn:microsoft.com/office/officeart/2005/8/layout/vProcess5"/>
    <dgm:cxn modelId="{871898ED-1260-4890-A8C7-DA596B3473D4}" type="presParOf" srcId="{92B3F55D-845E-4976-B73E-22FA281E7D91}" destId="{687C51C5-8D0F-4390-93C3-49F176584DAB}" srcOrd="7" destOrd="0" presId="urn:microsoft.com/office/officeart/2005/8/layout/vProcess5"/>
    <dgm:cxn modelId="{564D4DA1-5CFD-447F-AE2B-77B081C2F72B}" type="presParOf" srcId="{92B3F55D-845E-4976-B73E-22FA281E7D91}" destId="{B4EFAD07-184E-4051-A224-CC893789B291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0A4185-93DA-427E-9520-C0AC2573FE38}">
      <dsp:nvSpPr>
        <dsp:cNvPr id="0" name=""/>
        <dsp:cNvSpPr/>
      </dsp:nvSpPr>
      <dsp:spPr>
        <a:xfrm>
          <a:off x="0" y="0"/>
          <a:ext cx="6800850" cy="12801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i="1" kern="1200" dirty="0">
              <a:latin typeface="Arial Rounded MT Bold" pitchFamily="34" charset="0"/>
            </a:rPr>
            <a:t>Fuel Rods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bg1"/>
              </a:solidFill>
            </a:rPr>
            <a:t>Known as Nuclear Fuel for which Nuclear Reactions take places.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bg1"/>
              </a:solidFill>
            </a:rPr>
            <a:t>Contains : Uranium Dioxide + Uranium-235 Isotope.</a:t>
          </a:r>
        </a:p>
      </dsp:txBody>
      <dsp:txXfrm>
        <a:off x="37495" y="37495"/>
        <a:ext cx="5419456" cy="1205170"/>
      </dsp:txXfrm>
    </dsp:sp>
    <dsp:sp modelId="{3D5566ED-2D02-436B-AFF3-8D9CF3308179}">
      <dsp:nvSpPr>
        <dsp:cNvPr id="0" name=""/>
        <dsp:cNvSpPr/>
      </dsp:nvSpPr>
      <dsp:spPr>
        <a:xfrm>
          <a:off x="600074" y="1493520"/>
          <a:ext cx="6800850" cy="12801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i="1" kern="1200" dirty="0">
              <a:latin typeface="Arial Rounded MT Bold" pitchFamily="34" charset="0"/>
            </a:rPr>
            <a:t>Control Rods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bg1"/>
              </a:solidFill>
            </a:rPr>
            <a:t>Uses to slow down the reaction rate of Uranium-235 Fission Reaction.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solidFill>
                <a:schemeClr val="bg1"/>
              </a:solidFill>
            </a:rPr>
            <a:t>Contains : Boron Carbide (Absorbs Extra Neutrons) </a:t>
          </a:r>
        </a:p>
      </dsp:txBody>
      <dsp:txXfrm>
        <a:off x="637569" y="1531015"/>
        <a:ext cx="5293681" cy="1205170"/>
      </dsp:txXfrm>
    </dsp:sp>
    <dsp:sp modelId="{C28B86A9-256B-4E81-B9F8-3F5BB6A280E3}">
      <dsp:nvSpPr>
        <dsp:cNvPr id="0" name=""/>
        <dsp:cNvSpPr/>
      </dsp:nvSpPr>
      <dsp:spPr>
        <a:xfrm>
          <a:off x="1200149" y="2987040"/>
          <a:ext cx="6800850" cy="12801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i="1" kern="1200" dirty="0">
              <a:latin typeface="Arial Rounded MT Bold" pitchFamily="34" charset="0"/>
            </a:rPr>
            <a:t>Moderator (RBMK-1000 Reactor)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bg1"/>
              </a:solidFill>
            </a:rPr>
            <a:t>Uses to Speed up the Fission Reaction.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bg1"/>
              </a:solidFill>
            </a:rPr>
            <a:t>Contains : Graphite Blocks. </a:t>
          </a:r>
          <a:r>
            <a:rPr lang="en-US" sz="3200" kern="1200" dirty="0">
              <a:solidFill>
                <a:srgbClr val="FF0000"/>
              </a:solidFill>
            </a:rPr>
            <a:t>(FAULT)</a:t>
          </a:r>
        </a:p>
      </dsp:txBody>
      <dsp:txXfrm>
        <a:off x="1237644" y="3024535"/>
        <a:ext cx="5293681" cy="1205170"/>
      </dsp:txXfrm>
    </dsp:sp>
    <dsp:sp modelId="{2527975D-0AB5-4965-9917-23C79F21FE01}">
      <dsp:nvSpPr>
        <dsp:cNvPr id="0" name=""/>
        <dsp:cNvSpPr/>
      </dsp:nvSpPr>
      <dsp:spPr>
        <a:xfrm>
          <a:off x="5968746" y="970788"/>
          <a:ext cx="832104" cy="8321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bg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6155969" y="970788"/>
        <a:ext cx="457658" cy="626158"/>
      </dsp:txXfrm>
    </dsp:sp>
    <dsp:sp modelId="{81E32BF5-C256-4248-A063-1E8A0DF7F60B}">
      <dsp:nvSpPr>
        <dsp:cNvPr id="0" name=""/>
        <dsp:cNvSpPr/>
      </dsp:nvSpPr>
      <dsp:spPr>
        <a:xfrm>
          <a:off x="6568821" y="2455773"/>
          <a:ext cx="832104" cy="8321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C00000">
              <a:alpha val="9000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6756044" y="2455773"/>
        <a:ext cx="457658" cy="6261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png>
</file>

<file path=ppt/media/image14.jpeg>
</file>

<file path=ppt/media/image15.jpg>
</file>

<file path=ppt/media/image16.jp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699804"/>
            <a:ext cx="83058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457200" y="1433732"/>
            <a:ext cx="8305800" cy="1981200"/>
          </a:xfrm>
          <a:ln w="6350" cap="rnd">
            <a:noFill/>
          </a:ln>
        </p:spPr>
        <p:txBody>
          <a:bodyPr anchor="b" anchorCtr="0"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463626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708574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4540348" y="3526302"/>
            <a:ext cx="45720" cy="45720"/>
          </a:xfrm>
          <a:prstGeom prst="ellipse">
            <a:avLst/>
          </a:prstGeom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2">
            <a:schemeClr val="accent2"/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algn="ctr">
              <a:defRPr/>
            </a:lvl1pPr>
          </a:lstStyle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05200"/>
            <a:ext cx="79248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958864"/>
            <a:ext cx="7924800" cy="984736"/>
          </a:xfrm>
        </p:spPr>
        <p:txBody>
          <a:bodyPr anchor="t"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85800" y="4916992"/>
            <a:ext cx="7924800" cy="4301"/>
          </a:xfrm>
          <a:prstGeom prst="line">
            <a:avLst/>
          </a:prstGeom>
          <a:noFill/>
          <a:ln w="9525" cap="flat" cmpd="sng" algn="ctr">
            <a:solidFill>
              <a:srgbClr val="E9E9E8"/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457200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4649788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4648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62945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754880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62484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781800" y="1600200"/>
            <a:ext cx="1984248" cy="3733800"/>
          </a:xfrm>
        </p:spPr>
        <p:txBody>
          <a:bodyPr tIns="45720" bIns="45720"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6781800" y="457200"/>
            <a:ext cx="19812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9400" y="457200"/>
            <a:ext cx="20574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457200"/>
            <a:ext cx="60198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29400" y="1600200"/>
            <a:ext cx="2057400" cy="4419600"/>
          </a:xfrm>
        </p:spPr>
        <p:txBody>
          <a:bodyPr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5791200" y="6203667"/>
            <a:ext cx="2590800" cy="384048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37E78B08-193B-476D-B596-36306001FA5F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133600" y="6203667"/>
            <a:ext cx="358140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410575" y="6181531"/>
            <a:ext cx="609600" cy="457200"/>
          </a:xfrm>
          <a:prstGeom prst="rect">
            <a:avLst/>
          </a:prstGeom>
          <a:noFill/>
        </p:spPr>
        <p:txBody>
          <a:bodyPr vert="horz" lIns="0" tIns="0" rIns="0" bIns="0" anchor="ctr" anchorCtr="0">
            <a:noAutofit/>
          </a:bodyPr>
          <a:lstStyle>
            <a:lvl1pPr algn="ctr" eaLnBrk="1" latinLnBrk="0" hangingPunct="1">
              <a:defRPr kumimoji="0" sz="1600" baseline="0">
                <a:solidFill>
                  <a:schemeClr val="tx2"/>
                </a:solidFill>
              </a:defRPr>
            </a:lvl1pPr>
          </a:lstStyle>
          <a:p>
            <a:fld id="{6FF27C80-4138-4275-A2C5-4C0B618F38C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lang="en-US" sz="4200" b="0" kern="1200" spc="-100" baseline="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/>
        <a:buChar char="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5840" indent="-228600" algn="l" rtl="0" eaLnBrk="1" latinLnBrk="0" hangingPunct="1">
        <a:spcBef>
          <a:spcPts val="300"/>
        </a:spcBef>
        <a:buClr>
          <a:schemeClr val="accent2">
            <a:shade val="50000"/>
          </a:schemeClr>
        </a:buClr>
        <a:buSzPct val="85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(Investigation)</a:t>
            </a:r>
          </a:p>
          <a:p>
            <a:r>
              <a:rPr lang="en-US" dirty="0"/>
              <a:t>From, “Group – C”</a:t>
            </a:r>
          </a:p>
          <a:p>
            <a:endParaRPr lang="en-US" dirty="0"/>
          </a:p>
          <a:p>
            <a:r>
              <a:rPr lang="en-US" spc="600" dirty="0">
                <a:latin typeface="Cascadia Code SemiLight" pitchFamily="49" charset="0"/>
                <a:ea typeface="Cascadia Code SemiLight" pitchFamily="49" charset="0"/>
                <a:cs typeface="Cascadia Code SemiLight" pitchFamily="49" charset="0"/>
              </a:rPr>
              <a:t>26 April, 1986</a:t>
            </a:r>
          </a:p>
          <a:p>
            <a:r>
              <a:rPr lang="en-US" spc="600" dirty="0">
                <a:latin typeface="Cascadia Code SemiLight" pitchFamily="49" charset="0"/>
                <a:ea typeface="Cascadia Code SemiLight" pitchFamily="49" charset="0"/>
                <a:cs typeface="Cascadia Code SemiLight" pitchFamily="49" charset="0"/>
              </a:rPr>
              <a:t>Ukraine, then Soviet Union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/>
              <a:t>Chernobyl Disaster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115" y="609600"/>
            <a:ext cx="663546" cy="8657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0" y="609600"/>
            <a:ext cx="289181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Submitted to : </a:t>
            </a:r>
            <a:r>
              <a:rPr lang="en-US" sz="1400" dirty="0" err="1"/>
              <a:t>Rashed</a:t>
            </a:r>
            <a:r>
              <a:rPr lang="en-US" sz="1400" dirty="0"/>
              <a:t> </a:t>
            </a:r>
            <a:r>
              <a:rPr lang="en-US" sz="1400" dirty="0" err="1"/>
              <a:t>Hasan</a:t>
            </a:r>
            <a:r>
              <a:rPr lang="en-US" sz="1400" dirty="0"/>
              <a:t> </a:t>
            </a:r>
            <a:r>
              <a:rPr lang="en-US" sz="1400" dirty="0" err="1"/>
              <a:t>Ratul</a:t>
            </a:r>
            <a:endParaRPr lang="en-US" sz="1400" dirty="0"/>
          </a:p>
          <a:p>
            <a:r>
              <a:rPr lang="en-US" sz="1400" dirty="0"/>
              <a:t>Lecturer (EEE)</a:t>
            </a:r>
          </a:p>
          <a:p>
            <a:r>
              <a:rPr lang="en-US" sz="1400" dirty="0"/>
              <a:t>Dept. of CSE, UU</a:t>
            </a:r>
          </a:p>
        </p:txBody>
      </p:sp>
    </p:spTree>
    <p:extLst>
      <p:ext uri="{BB962C8B-B14F-4D97-AF65-F5344CB8AC3E}">
        <p14:creationId xmlns:p14="http://schemas.microsoft.com/office/powerpoint/2010/main" val="746263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1600200"/>
            <a:ext cx="4800600" cy="21336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ras Bold ITC" pitchFamily="34" charset="0"/>
              </a:rPr>
              <a:t>Impacts of this Explosion 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962400"/>
            <a:ext cx="3773778" cy="2209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3962400"/>
            <a:ext cx="38862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664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981200"/>
            <a:ext cx="3886199" cy="28194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Projects in Concern for Bangladesh 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981200"/>
            <a:ext cx="4038600" cy="28194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295400" y="5049807"/>
            <a:ext cx="2362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Ruppur</a:t>
            </a:r>
            <a:r>
              <a:rPr lang="en-US" b="1" dirty="0">
                <a:solidFill>
                  <a:schemeClr val="bg1"/>
                </a:solidFill>
              </a:rPr>
              <a:t> Power Plant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75903" y="4996934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Rampal</a:t>
            </a:r>
            <a:r>
              <a:rPr lang="en-US" b="1" dirty="0">
                <a:solidFill>
                  <a:schemeClr val="bg1"/>
                </a:solidFill>
              </a:rPr>
              <a:t> Thermal Plant</a:t>
            </a:r>
          </a:p>
        </p:txBody>
      </p:sp>
    </p:spTree>
    <p:extLst>
      <p:ext uri="{BB962C8B-B14F-4D97-AF65-F5344CB8AC3E}">
        <p14:creationId xmlns:p14="http://schemas.microsoft.com/office/powerpoint/2010/main" val="6065528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500" b="1" u="sng" dirty="0">
                <a:solidFill>
                  <a:schemeClr val="bg1"/>
                </a:solidFill>
              </a:rPr>
              <a:t>Meet Our Team Members :</a:t>
            </a:r>
          </a:p>
          <a:p>
            <a:pPr marL="0" indent="0" algn="ctr">
              <a:buNone/>
            </a:pPr>
            <a:r>
              <a:rPr lang="en-US" sz="1500" dirty="0">
                <a:solidFill>
                  <a:schemeClr val="bg1"/>
                </a:solidFill>
              </a:rPr>
              <a:t>Md. </a:t>
            </a:r>
            <a:r>
              <a:rPr lang="en-US" sz="1500" dirty="0" err="1">
                <a:solidFill>
                  <a:schemeClr val="bg1"/>
                </a:solidFill>
              </a:rPr>
              <a:t>Riad</a:t>
            </a:r>
            <a:r>
              <a:rPr lang="en-US" sz="1500" dirty="0">
                <a:solidFill>
                  <a:schemeClr val="bg1"/>
                </a:solidFill>
              </a:rPr>
              <a:t> </a:t>
            </a:r>
            <a:r>
              <a:rPr lang="en-US" sz="1500" dirty="0" err="1">
                <a:solidFill>
                  <a:schemeClr val="bg1"/>
                </a:solidFill>
              </a:rPr>
              <a:t>Hasan</a:t>
            </a:r>
            <a:r>
              <a:rPr lang="en-US" sz="1500" dirty="0">
                <a:solidFill>
                  <a:schemeClr val="bg1"/>
                </a:solidFill>
              </a:rPr>
              <a:t> (332)</a:t>
            </a:r>
          </a:p>
          <a:p>
            <a:pPr marL="0" indent="0" algn="ctr">
              <a:buNone/>
            </a:pPr>
            <a:r>
              <a:rPr lang="en-US" sz="1500" dirty="0" err="1">
                <a:solidFill>
                  <a:schemeClr val="bg1"/>
                </a:solidFill>
              </a:rPr>
              <a:t>Zaki</a:t>
            </a:r>
            <a:r>
              <a:rPr lang="en-US" sz="1500" dirty="0">
                <a:solidFill>
                  <a:schemeClr val="bg1"/>
                </a:solidFill>
              </a:rPr>
              <a:t> </a:t>
            </a:r>
            <a:r>
              <a:rPr lang="en-US" sz="1500" dirty="0" err="1">
                <a:solidFill>
                  <a:schemeClr val="bg1"/>
                </a:solidFill>
              </a:rPr>
              <a:t>Asif</a:t>
            </a:r>
            <a:r>
              <a:rPr lang="en-US" sz="1500" dirty="0">
                <a:solidFill>
                  <a:schemeClr val="bg1"/>
                </a:solidFill>
              </a:rPr>
              <a:t> (347)</a:t>
            </a:r>
          </a:p>
          <a:p>
            <a:pPr marL="0" indent="0" algn="ctr">
              <a:buNone/>
            </a:pPr>
            <a:r>
              <a:rPr lang="en-US" sz="1500" dirty="0">
                <a:solidFill>
                  <a:schemeClr val="bg1"/>
                </a:solidFill>
              </a:rPr>
              <a:t>Md. </a:t>
            </a:r>
            <a:r>
              <a:rPr lang="en-US" sz="1500" dirty="0" err="1">
                <a:solidFill>
                  <a:schemeClr val="bg1"/>
                </a:solidFill>
              </a:rPr>
              <a:t>Tohidur</a:t>
            </a:r>
            <a:r>
              <a:rPr lang="en-US" sz="1500" dirty="0">
                <a:solidFill>
                  <a:schemeClr val="bg1"/>
                </a:solidFill>
              </a:rPr>
              <a:t> Islam </a:t>
            </a:r>
            <a:r>
              <a:rPr lang="en-US" sz="1500" dirty="0" err="1">
                <a:solidFill>
                  <a:schemeClr val="bg1"/>
                </a:solidFill>
              </a:rPr>
              <a:t>Jihan</a:t>
            </a:r>
            <a:r>
              <a:rPr lang="en-US" sz="1500" dirty="0">
                <a:solidFill>
                  <a:schemeClr val="bg1"/>
                </a:solidFill>
              </a:rPr>
              <a:t> (337)</a:t>
            </a:r>
          </a:p>
          <a:p>
            <a:pPr marL="0" indent="0" algn="ctr">
              <a:buNone/>
            </a:pPr>
            <a:r>
              <a:rPr lang="en-US" sz="1500" dirty="0" err="1">
                <a:solidFill>
                  <a:schemeClr val="bg1"/>
                </a:solidFill>
              </a:rPr>
              <a:t>Lutfun</a:t>
            </a:r>
            <a:r>
              <a:rPr lang="en-US" sz="1500" dirty="0">
                <a:solidFill>
                  <a:schemeClr val="bg1"/>
                </a:solidFill>
              </a:rPr>
              <a:t> </a:t>
            </a:r>
            <a:r>
              <a:rPr lang="en-US" sz="1500" dirty="0" err="1">
                <a:solidFill>
                  <a:schemeClr val="bg1"/>
                </a:solidFill>
              </a:rPr>
              <a:t>Nahar</a:t>
            </a:r>
            <a:r>
              <a:rPr lang="en-US" sz="1500" dirty="0">
                <a:solidFill>
                  <a:schemeClr val="bg1"/>
                </a:solidFill>
              </a:rPr>
              <a:t> </a:t>
            </a:r>
            <a:r>
              <a:rPr lang="en-US" sz="1500" dirty="0" err="1">
                <a:solidFill>
                  <a:schemeClr val="bg1"/>
                </a:solidFill>
              </a:rPr>
              <a:t>Barsha</a:t>
            </a:r>
            <a:r>
              <a:rPr lang="en-US" sz="1500" dirty="0">
                <a:solidFill>
                  <a:schemeClr val="bg1"/>
                </a:solidFill>
              </a:rPr>
              <a:t> (334)</a:t>
            </a:r>
          </a:p>
          <a:p>
            <a:pPr marL="0" indent="0" algn="ctr">
              <a:buNone/>
            </a:pPr>
            <a:r>
              <a:rPr lang="en-US" sz="1500" dirty="0" err="1">
                <a:solidFill>
                  <a:schemeClr val="bg1"/>
                </a:solidFill>
              </a:rPr>
              <a:t>Israt</a:t>
            </a:r>
            <a:r>
              <a:rPr lang="en-US" sz="1500" dirty="0">
                <a:solidFill>
                  <a:schemeClr val="bg1"/>
                </a:solidFill>
              </a:rPr>
              <a:t> </a:t>
            </a:r>
            <a:r>
              <a:rPr lang="en-US" sz="1500" dirty="0" err="1">
                <a:solidFill>
                  <a:schemeClr val="bg1"/>
                </a:solidFill>
              </a:rPr>
              <a:t>Jahan</a:t>
            </a:r>
            <a:r>
              <a:rPr lang="en-US" sz="1500" dirty="0">
                <a:solidFill>
                  <a:schemeClr val="bg1"/>
                </a:solidFill>
              </a:rPr>
              <a:t> </a:t>
            </a:r>
            <a:r>
              <a:rPr lang="en-US" sz="1500" dirty="0" err="1">
                <a:solidFill>
                  <a:schemeClr val="bg1"/>
                </a:solidFill>
              </a:rPr>
              <a:t>Tonni</a:t>
            </a:r>
            <a:r>
              <a:rPr lang="en-US" sz="1500" dirty="0">
                <a:solidFill>
                  <a:schemeClr val="bg1"/>
                </a:solidFill>
              </a:rPr>
              <a:t> (359)</a:t>
            </a:r>
          </a:p>
          <a:p>
            <a:pPr marL="0" indent="0" algn="ctr">
              <a:buNone/>
            </a:pPr>
            <a:r>
              <a:rPr lang="en-US" sz="1500" dirty="0" err="1">
                <a:solidFill>
                  <a:schemeClr val="bg1"/>
                </a:solidFill>
              </a:rPr>
              <a:t>Tabassum</a:t>
            </a:r>
            <a:r>
              <a:rPr lang="en-US" sz="1500" dirty="0">
                <a:solidFill>
                  <a:schemeClr val="bg1"/>
                </a:solidFill>
              </a:rPr>
              <a:t> Huda </a:t>
            </a:r>
            <a:r>
              <a:rPr lang="en-US" sz="1500" dirty="0" err="1">
                <a:solidFill>
                  <a:schemeClr val="bg1"/>
                </a:solidFill>
              </a:rPr>
              <a:t>Nishat</a:t>
            </a:r>
            <a:r>
              <a:rPr lang="en-US" sz="1500" dirty="0">
                <a:solidFill>
                  <a:schemeClr val="bg1"/>
                </a:solidFill>
              </a:rPr>
              <a:t> (333)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342" y="381001"/>
            <a:ext cx="6172199" cy="3505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41798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66880"/>
            <a:ext cx="8229600" cy="408624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ln>
            <a:solidFill>
              <a:srgbClr val="00B050"/>
            </a:solidFill>
          </a:ln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/>
                <a:latin typeface="Eras Bold ITC" pitchFamily="34" charset="0"/>
              </a:rPr>
              <a:t>Was  among  one  of  the  most  advanced  Nuclear  Power  Plants  in the  Soviet  Union. </a:t>
            </a:r>
          </a:p>
        </p:txBody>
      </p:sp>
    </p:spTree>
    <p:extLst>
      <p:ext uri="{BB962C8B-B14F-4D97-AF65-F5344CB8AC3E}">
        <p14:creationId xmlns:p14="http://schemas.microsoft.com/office/powerpoint/2010/main" val="2506283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482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Eras Bold ITC" pitchFamily="34" charset="0"/>
              </a:rPr>
              <a:t>Four Nuclear Reactors ( RBMK 1000) designed.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Every Reactor had the capacity of generate 100 MW electricity. (10% of Ukraine electricity demand)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Fundamentals of Chernobyl Power Plant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33600"/>
            <a:ext cx="6248400" cy="266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07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54180"/>
              </p:ext>
            </p:extLst>
          </p:nvPr>
        </p:nvGraphicFramePr>
        <p:xfrm>
          <a:off x="685800" y="2057400"/>
          <a:ext cx="80010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219200"/>
          </a:xfrm>
        </p:spPr>
        <p:txBody>
          <a:bodyPr>
            <a:normAutofit fontScale="90000"/>
          </a:bodyPr>
          <a:lstStyle/>
          <a:p>
            <a:r>
              <a:rPr lang="en-US" b="1" spc="300" dirty="0">
                <a:solidFill>
                  <a:schemeClr val="bg1"/>
                </a:solidFill>
                <a:latin typeface="Eras Bold ITC" pitchFamily="34" charset="0"/>
              </a:rPr>
              <a:t>Reactions  in  Reactors  of Chernobyl  Power  Plant :</a:t>
            </a:r>
          </a:p>
        </p:txBody>
      </p:sp>
    </p:spTree>
    <p:extLst>
      <p:ext uri="{BB962C8B-B14F-4D97-AF65-F5344CB8AC3E}">
        <p14:creationId xmlns:p14="http://schemas.microsoft.com/office/powerpoint/2010/main" val="351475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Eras Bold ITC" pitchFamily="34" charset="0"/>
              </a:rPr>
              <a:t>How Nuclear Reactor Works 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05000" y="4648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 Reactor 4 (RBMK 1000) Facts : </a:t>
            </a:r>
          </a:p>
          <a:p>
            <a:r>
              <a:rPr lang="en-US" sz="2000" dirty="0">
                <a:solidFill>
                  <a:schemeClr val="bg1"/>
                </a:solidFill>
              </a:rPr>
              <a:t>Supply of water is must, so the pumps must be turned on.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BUT, WHEN IF LOAD SHEDDING </a:t>
            </a:r>
            <a:r>
              <a:rPr lang="en-US" sz="5800" dirty="0">
                <a:solidFill>
                  <a:srgbClr val="C00000"/>
                </a:solidFill>
              </a:rPr>
              <a:t>???</a:t>
            </a:r>
            <a:endParaRPr lang="en-US" sz="3600" dirty="0">
              <a:solidFill>
                <a:srgbClr val="C000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2514600"/>
            <a:ext cx="5932825" cy="265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88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It was most important to make a “Backup Diesel Generator” for generate electricity at least for 1/2 minutes to turn the Turbines.</a:t>
            </a:r>
          </a:p>
          <a:p>
            <a:r>
              <a:rPr lang="en-US" sz="2000" dirty="0"/>
              <a:t>On behalf of performing a Routine Safety Test, for some fault commands and Designing faults took a place for Nuclear explosion in Chernobyl Power Plant.</a:t>
            </a:r>
          </a:p>
          <a:p>
            <a:r>
              <a:rPr lang="en-US" sz="2000" dirty="0"/>
              <a:t>Losses of a </a:t>
            </a:r>
            <a:r>
              <a:rPr lang="en-US" sz="2000" dirty="0" err="1"/>
              <a:t>Bioproduct</a:t>
            </a:r>
            <a:r>
              <a:rPr lang="en-US" sz="2000" dirty="0"/>
              <a:t> (Xenon-135) which converts water to stream immediately.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Eras Bold ITC" pitchFamily="34" charset="0"/>
              </a:rPr>
              <a:t>Occurance</a:t>
            </a:r>
            <a:r>
              <a:rPr lang="en-US" dirty="0">
                <a:solidFill>
                  <a:schemeClr val="bg1"/>
                </a:solidFill>
                <a:latin typeface="Eras Bold ITC" pitchFamily="34" charset="0"/>
              </a:rPr>
              <a:t> of Disaster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114800"/>
            <a:ext cx="6705600" cy="2209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953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676400"/>
            <a:ext cx="5546510" cy="38862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Eras Bold ITC" pitchFamily="34" charset="0"/>
              </a:rPr>
              <a:t>Fault in Reactor Design Flaw :</a:t>
            </a:r>
          </a:p>
        </p:txBody>
      </p:sp>
    </p:spTree>
    <p:extLst>
      <p:ext uri="{BB962C8B-B14F-4D97-AF65-F5344CB8AC3E}">
        <p14:creationId xmlns:p14="http://schemas.microsoft.com/office/powerpoint/2010/main" val="1106756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ras Bold ITC" pitchFamily="34" charset="0"/>
              </a:rPr>
              <a:t>Fault of Commands :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>
                <a:solidFill>
                  <a:schemeClr val="bg1"/>
                </a:solidFill>
              </a:rPr>
              <a:t>But this is the “Violation of Safety Protocols”.</a:t>
            </a:r>
          </a:p>
          <a:p>
            <a:r>
              <a:rPr lang="en-US" sz="2400" dirty="0">
                <a:solidFill>
                  <a:schemeClr val="bg1"/>
                </a:solidFill>
              </a:rPr>
              <a:t>Protocol is : Minimum 15 Control Rods had to inside the Reactor.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24000"/>
            <a:ext cx="6858000" cy="317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41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1524000"/>
            <a:ext cx="7620000" cy="4876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ras Bold ITC" pitchFamily="34" charset="0"/>
              </a:rPr>
              <a:t>Power Generation Graph :</a:t>
            </a:r>
          </a:p>
        </p:txBody>
      </p:sp>
    </p:spTree>
    <p:extLst>
      <p:ext uri="{BB962C8B-B14F-4D97-AF65-F5344CB8AC3E}">
        <p14:creationId xmlns:p14="http://schemas.microsoft.com/office/powerpoint/2010/main" val="3609056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per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256</TotalTime>
  <Words>364</Words>
  <Application>Microsoft Office PowerPoint</Application>
  <PresentationFormat>On-screen Show (4:3)</PresentationFormat>
  <Paragraphs>85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 Rounded MT Bold</vt:lpstr>
      <vt:lpstr>Cascadia Code SemiLight</vt:lpstr>
      <vt:lpstr>Constantia</vt:lpstr>
      <vt:lpstr>Eras Bold ITC</vt:lpstr>
      <vt:lpstr>Wingdings 2</vt:lpstr>
      <vt:lpstr>Paper</vt:lpstr>
      <vt:lpstr>Chernobyl Disaster</vt:lpstr>
      <vt:lpstr>Was  among  one  of  the  most  advanced  Nuclear  Power  Plants  in the  Soviet  Union. </vt:lpstr>
      <vt:lpstr>Fundamentals of Chernobyl Power Plant :</vt:lpstr>
      <vt:lpstr>Reactions  in  Reactors  of Chernobyl  Power  Plant :</vt:lpstr>
      <vt:lpstr>How Nuclear Reactor Works :</vt:lpstr>
      <vt:lpstr>Occurance of Disaster :</vt:lpstr>
      <vt:lpstr>Fault in Reactor Design Flaw :</vt:lpstr>
      <vt:lpstr>Fault of Commands :</vt:lpstr>
      <vt:lpstr>Power Generation Graph :</vt:lpstr>
      <vt:lpstr>Impacts of this Explosion :</vt:lpstr>
      <vt:lpstr>Projects in Concern for Bangladesh :</vt:lpstr>
      <vt:lpstr>     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Chernobyl Disaster</dc:title>
  <dc:creator>laptop care</dc:creator>
  <cp:lastModifiedBy>USER</cp:lastModifiedBy>
  <cp:revision>21</cp:revision>
  <dcterms:created xsi:type="dcterms:W3CDTF">2024-04-29T16:44:00Z</dcterms:created>
  <dcterms:modified xsi:type="dcterms:W3CDTF">2024-04-30T08:45:39Z</dcterms:modified>
</cp:coreProperties>
</file>

<file path=docProps/thumbnail.jpeg>
</file>